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ru-RU" smtClean="0"/>
              <a:t>Образец заголовка</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6/21/2021</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9294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91970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362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119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3983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5246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447191" y="2824269"/>
            <a:ext cx="4488794" cy="264445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56025" y="2821491"/>
            <a:ext cx="4488794" cy="263737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99020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91563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8635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ru-RU" smtClean="0"/>
              <a:t>Образец заголовка</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6/21/2021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582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ru-RU" smtClean="0"/>
              <a:t>Вставка рисунка</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6/21/2021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0479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6/21/2021</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3153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28409" y="802298"/>
            <a:ext cx="10642059" cy="2541431"/>
          </a:xfrm>
        </p:spPr>
        <p:txBody>
          <a:bodyPr>
            <a:normAutofit/>
          </a:bodyPr>
          <a:lstStyle/>
          <a:p>
            <a:pPr marR="150495" indent="342900" algn="ctr">
              <a:spcAft>
                <a:spcPts val="0"/>
              </a:spcAft>
            </a:pPr>
            <a:r>
              <a:rPr lang="ru-RU" sz="2800" b="1" dirty="0">
                <a:latin typeface="Times New Roman" panose="02020603050405020304" pitchFamily="18" charset="0"/>
                <a:ea typeface="Times New Roman" panose="02020603050405020304" pitchFamily="18" charset="0"/>
              </a:rPr>
              <a:t>ЎЗБЕКИСТОН РЕСПУБЛИКАСИ АДЛИЯ ВАЗИРЛИГИ</a:t>
            </a:r>
            <a:r>
              <a:rPr lang="ru-RU" sz="2800" dirty="0">
                <a:latin typeface="Times New Roman" panose="02020603050405020304" pitchFamily="18" charset="0"/>
                <a:ea typeface="Times New Roman" panose="02020603050405020304" pitchFamily="18" charset="0"/>
              </a:rPr>
              <a:t/>
            </a:r>
            <a:br>
              <a:rPr lang="ru-RU" sz="2800" dirty="0">
                <a:latin typeface="Times New Roman" panose="02020603050405020304" pitchFamily="18" charset="0"/>
                <a:ea typeface="Times New Roman" panose="02020603050405020304" pitchFamily="18" charset="0"/>
              </a:rPr>
            </a:br>
            <a:r>
              <a:rPr lang="ru-RU" sz="2800" b="1" dirty="0">
                <a:latin typeface="Times New Roman" panose="02020603050405020304" pitchFamily="18" charset="0"/>
                <a:ea typeface="Times New Roman" panose="02020603050405020304" pitchFamily="18" charset="0"/>
              </a:rPr>
              <a:t>Х. СУЛАЙМОНОВА НОМИДАГИ РЕСПУБЛИКА</a:t>
            </a:r>
            <a:r>
              <a:rPr lang="ru-RU" sz="2800" dirty="0">
                <a:latin typeface="Times New Roman" panose="02020603050405020304" pitchFamily="18" charset="0"/>
                <a:ea typeface="Times New Roman" panose="02020603050405020304" pitchFamily="18" charset="0"/>
              </a:rPr>
              <a:t/>
            </a:r>
            <a:br>
              <a:rPr lang="ru-RU" sz="2800" dirty="0">
                <a:latin typeface="Times New Roman" panose="02020603050405020304" pitchFamily="18" charset="0"/>
                <a:ea typeface="Times New Roman" panose="02020603050405020304" pitchFamily="18" charset="0"/>
              </a:rPr>
            </a:br>
            <a:r>
              <a:rPr lang="ru-RU" sz="2800" b="1" dirty="0">
                <a:latin typeface="Times New Roman" panose="02020603050405020304" pitchFamily="18" charset="0"/>
                <a:ea typeface="Times New Roman" panose="02020603050405020304" pitchFamily="18" charset="0"/>
              </a:rPr>
              <a:t>СУД ЭКСПЕРТИЗА МАРКАЗИНИНГ</a:t>
            </a:r>
            <a:r>
              <a:rPr lang="ru-RU" sz="2800" dirty="0">
                <a:latin typeface="Times New Roman" panose="02020603050405020304" pitchFamily="18" charset="0"/>
                <a:ea typeface="Times New Roman" panose="02020603050405020304" pitchFamily="18" charset="0"/>
              </a:rPr>
              <a:t/>
            </a:r>
            <a:br>
              <a:rPr lang="ru-RU" sz="2800" dirty="0">
                <a:latin typeface="Times New Roman" panose="02020603050405020304" pitchFamily="18" charset="0"/>
                <a:ea typeface="Times New Roman" panose="02020603050405020304" pitchFamily="18" charset="0"/>
              </a:rPr>
            </a:br>
            <a:r>
              <a:rPr lang="uz-Cyrl-UZ" sz="2800" b="1" dirty="0">
                <a:latin typeface="Times New Roman" panose="02020603050405020304" pitchFamily="18" charset="0"/>
                <a:ea typeface="Times New Roman" panose="02020603050405020304" pitchFamily="18" charset="0"/>
              </a:rPr>
              <a:t>СУД-ИҚТИСОДИЙ ЭКСПЕРТИЗАСИ БЎЛИМИ</a:t>
            </a:r>
            <a:r>
              <a:rPr lang="ru-RU" sz="2800" dirty="0">
                <a:latin typeface="Times New Roman" panose="02020603050405020304" pitchFamily="18" charset="0"/>
                <a:ea typeface="Times New Roman" panose="02020603050405020304" pitchFamily="18" charset="0"/>
              </a:rPr>
              <a:t/>
            </a:r>
            <a:br>
              <a:rPr lang="ru-RU" sz="2800" dirty="0">
                <a:latin typeface="Times New Roman" panose="02020603050405020304" pitchFamily="18" charset="0"/>
                <a:ea typeface="Times New Roman" panose="02020603050405020304" pitchFamily="18" charset="0"/>
              </a:rPr>
            </a:br>
            <a:endParaRPr lang="ru-RU" sz="2800" dirty="0"/>
          </a:p>
        </p:txBody>
      </p:sp>
      <p:pic>
        <p:nvPicPr>
          <p:cNvPr id="4" name="Рисунок 3"/>
          <p:cNvPicPr>
            <a:picLocks noChangeAspect="1"/>
          </p:cNvPicPr>
          <p:nvPr/>
        </p:nvPicPr>
        <p:blipFill>
          <a:blip r:embed="rId2"/>
          <a:stretch>
            <a:fillRect/>
          </a:stretch>
        </p:blipFill>
        <p:spPr>
          <a:xfrm>
            <a:off x="389107" y="3599235"/>
            <a:ext cx="2918298" cy="2198450"/>
          </a:xfrm>
          <a:prstGeom prst="rect">
            <a:avLst/>
          </a:prstGeom>
        </p:spPr>
      </p:pic>
      <p:pic>
        <p:nvPicPr>
          <p:cNvPr id="5" name="Рисунок 4"/>
          <p:cNvPicPr>
            <a:picLocks noChangeAspect="1"/>
          </p:cNvPicPr>
          <p:nvPr/>
        </p:nvPicPr>
        <p:blipFill>
          <a:blip r:embed="rId3"/>
          <a:stretch>
            <a:fillRect/>
          </a:stretch>
        </p:blipFill>
        <p:spPr>
          <a:xfrm>
            <a:off x="4274412" y="3799013"/>
            <a:ext cx="2175026" cy="1998672"/>
          </a:xfrm>
          <a:prstGeom prst="rect">
            <a:avLst/>
          </a:prstGeom>
        </p:spPr>
      </p:pic>
      <p:pic>
        <p:nvPicPr>
          <p:cNvPr id="6" name="Рисунок 5"/>
          <p:cNvPicPr>
            <a:picLocks noChangeAspect="1"/>
          </p:cNvPicPr>
          <p:nvPr/>
        </p:nvPicPr>
        <p:blipFill>
          <a:blip r:embed="rId4"/>
          <a:stretch>
            <a:fillRect/>
          </a:stretch>
        </p:blipFill>
        <p:spPr>
          <a:xfrm>
            <a:off x="7105522" y="3799013"/>
            <a:ext cx="2018462" cy="1998672"/>
          </a:xfrm>
          <a:prstGeom prst="rect">
            <a:avLst/>
          </a:prstGeom>
        </p:spPr>
      </p:pic>
      <p:pic>
        <p:nvPicPr>
          <p:cNvPr id="7" name="Рисунок 6"/>
          <p:cNvPicPr>
            <a:picLocks noChangeAspect="1"/>
          </p:cNvPicPr>
          <p:nvPr/>
        </p:nvPicPr>
        <p:blipFill>
          <a:blip r:embed="rId5"/>
          <a:stretch>
            <a:fillRect/>
          </a:stretch>
        </p:blipFill>
        <p:spPr>
          <a:xfrm>
            <a:off x="9517917" y="3799013"/>
            <a:ext cx="1848233" cy="1998672"/>
          </a:xfrm>
          <a:prstGeom prst="rect">
            <a:avLst/>
          </a:prstGeom>
        </p:spPr>
      </p:pic>
    </p:spTree>
    <p:extLst>
      <p:ext uri="{BB962C8B-B14F-4D97-AF65-F5344CB8AC3E}">
        <p14:creationId xmlns:p14="http://schemas.microsoft.com/office/powerpoint/2010/main" val="176664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 двумя скругленными противолежащими углами 2"/>
          <p:cNvSpPr/>
          <p:nvPr/>
        </p:nvSpPr>
        <p:spPr>
          <a:xfrm>
            <a:off x="288758" y="641684"/>
            <a:ext cx="6208295" cy="5694948"/>
          </a:xfrm>
          <a:prstGeom prst="round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0495" indent="342900" algn="just">
              <a:spcAft>
                <a:spcPts val="0"/>
              </a:spcAft>
            </a:pPr>
            <a:r>
              <a:rPr lang="uz-Cyrl-UZ" sz="2400" dirty="0">
                <a:solidFill>
                  <a:srgbClr val="002060"/>
                </a:solidFill>
                <a:latin typeface="Times New Roman" panose="02020603050405020304" pitchFamily="18" charset="0"/>
                <a:ea typeface="Times New Roman" panose="02020603050405020304" pitchFamily="18" charset="0"/>
              </a:rPr>
              <a:t>1990 йилдан 2010 йилга қадар СИЭ бўлимини Н.А.Сердобинцева бошқариб, унинг бевосита раҳбарлигида Андижон, Қорақолпоғистон, Сирдарё, Кашқадарё, Хоразм, Фарғона вилоятлараро бўлинмалари ташкил этилди. Суд-иқтисодий экспертиза бўлими Марказнинг вилоят бўлимлари эксперт-иқтисодчилари учун методологик маркази ҳисобланади.</a:t>
            </a:r>
            <a:endParaRPr lang="ru-RU" sz="2400" dirty="0">
              <a:solidFill>
                <a:srgbClr val="002060"/>
              </a:solidFill>
              <a:effectLst/>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646" y="641684"/>
            <a:ext cx="3783879" cy="46201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Волна 4"/>
          <p:cNvSpPr/>
          <p:nvPr/>
        </p:nvSpPr>
        <p:spPr>
          <a:xfrm>
            <a:off x="7713784" y="5101389"/>
            <a:ext cx="3916741" cy="1235243"/>
          </a:xfrm>
          <a:prstGeom prst="wave">
            <a:avLst/>
          </a:prstGeom>
          <a:solidFill>
            <a:schemeClr val="tx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2800" dirty="0">
                <a:solidFill>
                  <a:srgbClr val="002060"/>
                </a:solidFill>
                <a:latin typeface="Times New Roman" panose="02020603050405020304" pitchFamily="18" charset="0"/>
                <a:ea typeface="Times New Roman" panose="02020603050405020304" pitchFamily="18" charset="0"/>
              </a:rPr>
              <a:t>Н.А.Сердобинцева </a:t>
            </a:r>
            <a:endParaRPr lang="ru-RU" sz="2800" dirty="0">
              <a:solidFill>
                <a:srgbClr val="002060"/>
              </a:solidFill>
            </a:endParaRPr>
          </a:p>
        </p:txBody>
      </p:sp>
    </p:spTree>
    <p:extLst>
      <p:ext uri="{BB962C8B-B14F-4D97-AF65-F5344CB8AC3E}">
        <p14:creationId xmlns:p14="http://schemas.microsoft.com/office/powerpoint/2010/main" val="166899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одним скругленным углом 1"/>
          <p:cNvSpPr/>
          <p:nvPr/>
        </p:nvSpPr>
        <p:spPr>
          <a:xfrm>
            <a:off x="1550504" y="4308117"/>
            <a:ext cx="9710531" cy="1977886"/>
          </a:xfrm>
          <a:prstGeom prst="round1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R="150495" indent="342900" algn="just">
              <a:spcAft>
                <a:spcPts val="0"/>
              </a:spcAft>
            </a:pPr>
            <a:r>
              <a:rPr lang="uz-Cyrl-UZ" sz="1600" dirty="0">
                <a:solidFill>
                  <a:schemeClr val="bg1"/>
                </a:solidFill>
                <a:latin typeface="Times New Roman" panose="02020603050405020304" pitchFamily="18" charset="0"/>
                <a:ea typeface="Times New Roman" panose="02020603050405020304" pitchFamily="18" charset="0"/>
              </a:rPr>
              <a:t>Бозор иқтисодиётига ўтиш муносабати билан мамлакатимизда рўй бераётган иқтисодий ўзгаришлар, уларни бошқарадиган қонунлар ҳам тубдан ўзгарганлиги сабабли, кун тартибида махсус билимларни талаб этувчи янги масалалар пайдо бўлди.</a:t>
            </a:r>
            <a:endParaRPr lang="ru-RU" sz="1600" dirty="0">
              <a:solidFill>
                <a:schemeClr val="bg1"/>
              </a:solidFill>
              <a:latin typeface="Times New Roman" panose="02020603050405020304" pitchFamily="18" charset="0"/>
              <a:ea typeface="Times New Roman" panose="02020603050405020304" pitchFamily="18" charset="0"/>
            </a:endParaRPr>
          </a:p>
          <a:p>
            <a:pPr marR="150495" indent="342900" algn="just">
              <a:spcAft>
                <a:spcPts val="0"/>
              </a:spcAft>
            </a:pPr>
            <a:r>
              <a:rPr lang="uz-Cyrl-UZ" sz="1600" dirty="0">
                <a:solidFill>
                  <a:schemeClr val="bg1"/>
                </a:solidFill>
                <a:latin typeface="Times New Roman" panose="02020603050405020304" pitchFamily="18" charset="0"/>
                <a:ea typeface="Times New Roman" panose="02020603050405020304" pitchFamily="18" charset="0"/>
              </a:rPr>
              <a:t>Бу ўз навбатида 1994 йилда Суд-бухгалтерия экспертиза бўлими асосида Суд-иқтисодий экспертиза бўлими ташкил этилишини тақозо этади. Суд-иқтисодий экспертизалар бугунги кунда нафақат Марказий муассасада, балки вилоятлараро бўлинмаларда ҳам ўтказилмоқда.</a:t>
            </a:r>
            <a:endParaRPr lang="ru-RU" sz="1600" dirty="0">
              <a:solidFill>
                <a:schemeClr val="bg1"/>
              </a:solidFill>
              <a:effectLst/>
              <a:latin typeface="Times New Roman" panose="02020603050405020304" pitchFamily="18" charset="0"/>
              <a:ea typeface="Times New Roman" panose="02020603050405020304" pitchFamily="18" charset="0"/>
            </a:endParaRPr>
          </a:p>
        </p:txBody>
      </p:sp>
      <p:pic>
        <p:nvPicPr>
          <p:cNvPr id="3074" name="Picture 2" descr="after meetin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22505" y="243003"/>
            <a:ext cx="5224753" cy="348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941" y="209128"/>
            <a:ext cx="5406875" cy="3517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48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619529" y="1262688"/>
            <a:ext cx="2664183" cy="2682472"/>
          </a:xfrm>
          <a:prstGeom prst="rect">
            <a:avLst/>
          </a:prstGeom>
        </p:spPr>
      </p:pic>
      <p:sp>
        <p:nvSpPr>
          <p:cNvPr id="3" name="Прямоугольник 2"/>
          <p:cNvSpPr/>
          <p:nvPr/>
        </p:nvSpPr>
        <p:spPr>
          <a:xfrm rot="10800000" flipV="1">
            <a:off x="385011" y="4823721"/>
            <a:ext cx="11373852" cy="1323439"/>
          </a:xfrm>
          <a:prstGeom prst="rect">
            <a:avLst/>
          </a:prstGeom>
        </p:spPr>
        <p:txBody>
          <a:bodyPr wrap="square">
            <a:spAutoFit/>
          </a:bodyPr>
          <a:lstStyle/>
          <a:p>
            <a:pPr marR="150495" indent="342900" algn="just">
              <a:spcAft>
                <a:spcPts val="0"/>
              </a:spcAft>
            </a:pPr>
            <a:r>
              <a:rPr lang="uz-Cyrl-UZ" sz="2000" dirty="0">
                <a:solidFill>
                  <a:schemeClr val="accent2"/>
                </a:solidFill>
                <a:latin typeface="Times New Roman" panose="02020603050405020304" pitchFamily="18" charset="0"/>
                <a:ea typeface="Times New Roman" panose="02020603050405020304" pitchFamily="18" charset="0"/>
              </a:rPr>
              <a:t>Ҳуқуқни муҳофаза қилиш идораларининг иқтисодиёт соҳасидаги қонунбузарликларни олдини олиш борасида қилаётган ишларининг самарасини таҳлил қилиш мақсадида Марказ ходимлари томонидан Адлия Вазирлиги, Прокуратура, Ички Ишлар Вазирлиги билан ҳамкорликда суд ва тергов амалиёти бўйича умумлаштириш ишлари ўтказилади. </a:t>
            </a:r>
            <a:endParaRPr lang="ru-RU" sz="2000" dirty="0">
              <a:solidFill>
                <a:schemeClr val="accent2"/>
              </a:solidFill>
              <a:effectLst/>
              <a:latin typeface="Times New Roman" panose="02020603050405020304" pitchFamily="18" charset="0"/>
              <a:ea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385011" y="2427901"/>
            <a:ext cx="3882189" cy="2395820"/>
          </a:xfrm>
          <a:prstGeom prst="rect">
            <a:avLst/>
          </a:prstGeom>
        </p:spPr>
      </p:pic>
      <p:pic>
        <p:nvPicPr>
          <p:cNvPr id="8" name="Рисунок 7"/>
          <p:cNvPicPr>
            <a:picLocks noChangeAspect="1"/>
          </p:cNvPicPr>
          <p:nvPr/>
        </p:nvPicPr>
        <p:blipFill>
          <a:blip r:embed="rId4"/>
          <a:stretch>
            <a:fillRect/>
          </a:stretch>
        </p:blipFill>
        <p:spPr>
          <a:xfrm>
            <a:off x="7636041" y="2669312"/>
            <a:ext cx="4122822" cy="2154409"/>
          </a:xfrm>
          <a:prstGeom prst="rect">
            <a:avLst/>
          </a:prstGeom>
        </p:spPr>
      </p:pic>
      <p:pic>
        <p:nvPicPr>
          <p:cNvPr id="2050" name="Picture 2" descr="C:\Users\Sevara.Xolmuxamedova\Desktop\ШМ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012" y="158629"/>
            <a:ext cx="3882188" cy="213731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evara.Xolmuxamedova\Desktop\ШМ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8428" y="18990"/>
            <a:ext cx="4177174" cy="258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93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6884" y="311822"/>
            <a:ext cx="6096000" cy="6001643"/>
          </a:xfrm>
          <a:prstGeom prst="rect">
            <a:avLst/>
          </a:prstGeom>
        </p:spPr>
        <p:txBody>
          <a:bodyPr>
            <a:spAutoFit/>
          </a:bodyPr>
          <a:lstStyle/>
          <a:p>
            <a:pPr marR="150495" indent="342900" algn="just">
              <a:spcAft>
                <a:spcPts val="0"/>
              </a:spcAft>
            </a:pPr>
            <a:r>
              <a:rPr lang="uz-Cyrl-UZ" sz="2400" dirty="0">
                <a:latin typeface="Times New Roman" panose="02020603050405020304" pitchFamily="18" charset="0"/>
                <a:ea typeface="Times New Roman" panose="02020603050405020304" pitchFamily="18" charset="0"/>
              </a:rPr>
              <a:t>Турли йўналишларда олиб бориладиган илмий-тадқиқот ишлари суд-тергов органлари ва иқтисодчи-экспертлар учун методик тавсиялар ишлаб чиқаришга бағишланган.</a:t>
            </a:r>
            <a:endParaRPr lang="ru-RU" sz="2400" dirty="0">
              <a:latin typeface="Times New Roman" panose="02020603050405020304" pitchFamily="18" charset="0"/>
              <a:ea typeface="Times New Roman" panose="02020603050405020304" pitchFamily="18" charset="0"/>
            </a:endParaRPr>
          </a:p>
          <a:p>
            <a:pPr marR="150495" indent="342900" algn="just">
              <a:spcAft>
                <a:spcPts val="0"/>
              </a:spcAft>
            </a:pPr>
            <a:r>
              <a:rPr lang="uz-Cyrl-UZ" sz="2400" dirty="0">
                <a:latin typeface="Times New Roman" panose="02020603050405020304" pitchFamily="18" charset="0"/>
                <a:ea typeface="Times New Roman" panose="02020603050405020304" pitchFamily="18" charset="0"/>
              </a:rPr>
              <a:t>Бозор муносабатлари тизимига ўтиш босқичида иқтисодиётда рўй бераётган ўзгаришлар муносабати билан СИЭ бўлим ходимлари бугунги кунда тергов ва суд амалиётида суд-иқтисодий экспертизасининг барча соҳалари, чунончи, бухгалтерия, молия-кредит, режали-иқтисодий, меҳнат иқтисоди, иқтисодий-статистика ва ташқи савдо фаолиятининг суд иқтисодий экспертизаларига бўлган эҳтиёжини қондириб келмоқдалар.</a:t>
            </a:r>
            <a:endParaRPr lang="ru-RU" sz="2400" dirty="0">
              <a:effectLst/>
              <a:latin typeface="Times New Roman" panose="02020603050405020304" pitchFamily="18" charset="0"/>
              <a:ea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9607835" y="1892098"/>
            <a:ext cx="2584165" cy="3185357"/>
          </a:xfrm>
          <a:prstGeom prst="rect">
            <a:avLst/>
          </a:prstGeom>
        </p:spPr>
      </p:pic>
      <p:pic>
        <p:nvPicPr>
          <p:cNvPr id="4" name="Рисунок 3"/>
          <p:cNvPicPr>
            <a:picLocks noChangeAspect="1"/>
          </p:cNvPicPr>
          <p:nvPr/>
        </p:nvPicPr>
        <p:blipFill>
          <a:blip r:embed="rId3"/>
          <a:stretch>
            <a:fillRect/>
          </a:stretch>
        </p:blipFill>
        <p:spPr>
          <a:xfrm>
            <a:off x="7491664" y="128337"/>
            <a:ext cx="2471872" cy="2951748"/>
          </a:xfrm>
          <a:prstGeom prst="rect">
            <a:avLst/>
          </a:prstGeom>
        </p:spPr>
      </p:pic>
      <p:pic>
        <p:nvPicPr>
          <p:cNvPr id="5" name="Рисунок 4"/>
          <p:cNvPicPr>
            <a:picLocks noChangeAspect="1"/>
          </p:cNvPicPr>
          <p:nvPr/>
        </p:nvPicPr>
        <p:blipFill>
          <a:blip r:embed="rId4"/>
          <a:stretch>
            <a:fillRect/>
          </a:stretch>
        </p:blipFill>
        <p:spPr>
          <a:xfrm>
            <a:off x="6774994" y="3312643"/>
            <a:ext cx="2490730" cy="3320973"/>
          </a:xfrm>
          <a:prstGeom prst="rect">
            <a:avLst/>
          </a:prstGeom>
        </p:spPr>
      </p:pic>
    </p:spTree>
    <p:extLst>
      <p:ext uri="{BB962C8B-B14F-4D97-AF65-F5344CB8AC3E}">
        <p14:creationId xmlns:p14="http://schemas.microsoft.com/office/powerpoint/2010/main" val="37272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Z:\Э.И\Rolik rasmlar\iqtisod\DSCN01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004" y="3315330"/>
            <a:ext cx="3544034" cy="26583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Z:\Э.И\Rolik rasmlar\iqtisod\DSCN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05" y="3252588"/>
            <a:ext cx="3627681" cy="272106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Z:\Э.И\Rolik rasmlar\iqtisod\DSCN01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05" y="179202"/>
            <a:ext cx="3454131" cy="259089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4277" y="129797"/>
            <a:ext cx="3681761" cy="276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вал 4"/>
          <p:cNvSpPr/>
          <p:nvPr/>
        </p:nvSpPr>
        <p:spPr>
          <a:xfrm>
            <a:off x="3224463" y="657726"/>
            <a:ext cx="5550569" cy="5101389"/>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0495" indent="342900" algn="just">
              <a:spcAft>
                <a:spcPts val="0"/>
              </a:spcAft>
            </a:pPr>
            <a:r>
              <a:rPr lang="uz-Cyrl-UZ" sz="2800" dirty="0">
                <a:solidFill>
                  <a:schemeClr val="tx1"/>
                </a:solidFill>
                <a:latin typeface="Times New Roman" panose="02020603050405020304" pitchFamily="18" charset="0"/>
                <a:ea typeface="Times New Roman" panose="02020603050405020304" pitchFamily="18" charset="0"/>
              </a:rPr>
              <a:t>2021 йилнинг 15 июнь ҳолатига бўлим экспертлари томонидан 211 та мураккаб турдаги суд-иқтисодий экспертизалар суд-тергов идораларига бажариб берилди.</a:t>
            </a:r>
            <a:endParaRPr lang="ru-RU"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785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Выноска с четырьмя стрелками 5"/>
          <p:cNvSpPr/>
          <p:nvPr/>
        </p:nvSpPr>
        <p:spPr>
          <a:xfrm>
            <a:off x="1395663" y="0"/>
            <a:ext cx="9705474" cy="6689558"/>
          </a:xfrm>
          <a:prstGeom prst="quadArrowCallout">
            <a:avLst>
              <a:gd name="adj1" fmla="val 6918"/>
              <a:gd name="adj2" fmla="val 11541"/>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0495" indent="342900" algn="just">
              <a:spcAft>
                <a:spcPts val="0"/>
              </a:spcAft>
            </a:pPr>
            <a:r>
              <a:rPr lang="ru-RU">
                <a:latin typeface="Times New Roman" panose="02020603050405020304" pitchFamily="18" charset="0"/>
                <a:ea typeface="Times New Roman" panose="02020603050405020304" pitchFamily="18" charset="0"/>
              </a:rPr>
              <a:t>Бугунги </a:t>
            </a:r>
            <a:r>
              <a:rPr lang="uz-Cyrl-UZ">
                <a:latin typeface="Times New Roman" panose="02020603050405020304" pitchFamily="18" charset="0"/>
                <a:ea typeface="Times New Roman" panose="02020603050405020304" pitchFamily="18" charset="0"/>
              </a:rPr>
              <a:t>кунга келиб, су</a:t>
            </a:r>
            <a:r>
              <a:rPr lang="ru-RU">
                <a:latin typeface="Times New Roman" panose="02020603050405020304" pitchFamily="18" charset="0"/>
                <a:ea typeface="Times New Roman" panose="02020603050405020304" pitchFamily="18" charset="0"/>
              </a:rPr>
              <a:t>д</a:t>
            </a:r>
            <a:r>
              <a:rPr lang="uz-Cyrl-UZ">
                <a:latin typeface="Times New Roman" panose="02020603050405020304" pitchFamily="18" charset="0"/>
                <a:ea typeface="Times New Roman" panose="02020603050405020304" pitchFamily="18" charset="0"/>
              </a:rPr>
              <a:t>-иқтисодий экспертиза имкониятлари етарли даражада кенгайди. Бунинг исботига шуни айтиб ўтиш мумкинки, бўлим ва вилоят бўлинмаларида “Норма” компьютер дастури ўрнатилган. Бу дастур иқтисодчи-экспертларга керакли меъёрий ва қонун хужжатларини қидириш пайтида вақт тежашга, ўз навбатида иқтисодий экспертизалар ўтказиш муддатларини камайтиришга имконият беради. </a:t>
            </a:r>
            <a:endParaRPr lang="ru-RU" sz="1600">
              <a:effectLst/>
              <a:latin typeface="Times New Roman" panose="02020603050405020304" pitchFamily="18" charset="0"/>
              <a:ea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flipH="1">
            <a:off x="448885" y="166255"/>
            <a:ext cx="3100650" cy="2369127"/>
          </a:xfrm>
          <a:prstGeom prst="rect">
            <a:avLst/>
          </a:prstGeom>
        </p:spPr>
      </p:pic>
      <p:pic>
        <p:nvPicPr>
          <p:cNvPr id="8" name="Рисунок 7"/>
          <p:cNvPicPr>
            <a:picLocks noChangeAspect="1"/>
          </p:cNvPicPr>
          <p:nvPr/>
        </p:nvPicPr>
        <p:blipFill>
          <a:blip r:embed="rId3"/>
          <a:stretch>
            <a:fillRect/>
          </a:stretch>
        </p:blipFill>
        <p:spPr>
          <a:xfrm>
            <a:off x="448885" y="4156364"/>
            <a:ext cx="3100650" cy="2626821"/>
          </a:xfrm>
          <a:prstGeom prst="rect">
            <a:avLst/>
          </a:prstGeom>
        </p:spPr>
      </p:pic>
      <p:pic>
        <p:nvPicPr>
          <p:cNvPr id="9" name="Рисунок 8"/>
          <p:cNvPicPr>
            <a:picLocks noChangeAspect="1"/>
          </p:cNvPicPr>
          <p:nvPr/>
        </p:nvPicPr>
        <p:blipFill>
          <a:blip r:embed="rId4"/>
          <a:stretch>
            <a:fillRect/>
          </a:stretch>
        </p:blipFill>
        <p:spPr>
          <a:xfrm>
            <a:off x="8728364" y="166255"/>
            <a:ext cx="3200400" cy="2369127"/>
          </a:xfrm>
          <a:prstGeom prst="rect">
            <a:avLst/>
          </a:prstGeom>
        </p:spPr>
      </p:pic>
      <p:pic>
        <p:nvPicPr>
          <p:cNvPr id="10" name="Рисунок 9"/>
          <p:cNvPicPr>
            <a:picLocks noChangeAspect="1"/>
          </p:cNvPicPr>
          <p:nvPr/>
        </p:nvPicPr>
        <p:blipFill>
          <a:blip r:embed="rId5"/>
          <a:stretch>
            <a:fillRect/>
          </a:stretch>
        </p:blipFill>
        <p:spPr>
          <a:xfrm>
            <a:off x="8728364" y="4156363"/>
            <a:ext cx="3200400" cy="2626821"/>
          </a:xfrm>
          <a:prstGeom prst="rect">
            <a:avLst/>
          </a:prstGeom>
        </p:spPr>
      </p:pic>
    </p:spTree>
    <p:extLst>
      <p:ext uri="{BB962C8B-B14F-4D97-AF65-F5344CB8AC3E}">
        <p14:creationId xmlns:p14="http://schemas.microsoft.com/office/powerpoint/2010/main" val="380418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09600" y="529389"/>
            <a:ext cx="11036968" cy="5693866"/>
          </a:xfrm>
          <a:prstGeom prst="rect">
            <a:avLst/>
          </a:prstGeom>
        </p:spPr>
        <p:txBody>
          <a:bodyPr wrap="square">
            <a:spAutoFit/>
          </a:bodyPr>
          <a:lstStyle/>
          <a:p>
            <a:pPr marR="150495" indent="342900" algn="just">
              <a:spcAft>
                <a:spcPts val="0"/>
              </a:spcAft>
            </a:pPr>
            <a:r>
              <a:rPr lang="uz-Cyrl-UZ" sz="2800" dirty="0">
                <a:latin typeface="Times New Roman" panose="02020603050405020304" pitchFamily="18" charset="0"/>
                <a:ea typeface="Times New Roman" panose="02020603050405020304" pitchFamily="18" charset="0"/>
              </a:rPr>
              <a:t>Бугунги кунда РСЭМ СИЭ бўлимининг штат таркиби 10 кишидан иборат, бундан учтаси ёш мутахассислардир. Суд-иқтисодий экспертиза мураккаблиги туфайли ва экспертларнинг ишлар ҳажми кундан-кунга ўсиб боришини ҳисобга олган ҳолда, бўлимда бугунги кунда кадрлар муоммоси энг муҳим муаммолардан бири ҳисобланади. Бунга қарамасдан, бўлимнинг бутун жамоаси уларнинг олдига суд-тергов органлари томонидан қўйилган муҳим масалаларни самарали ҳал қилмоқдалар.</a:t>
            </a:r>
            <a:endParaRPr lang="ru-RU" sz="2800" dirty="0">
              <a:latin typeface="Times New Roman" panose="02020603050405020304" pitchFamily="18" charset="0"/>
              <a:ea typeface="Times New Roman" panose="02020603050405020304" pitchFamily="18" charset="0"/>
            </a:endParaRPr>
          </a:p>
          <a:p>
            <a:pPr marR="150495" indent="342900" algn="just">
              <a:spcAft>
                <a:spcPts val="0"/>
              </a:spcAft>
            </a:pPr>
            <a:r>
              <a:rPr lang="uz-Cyrl-UZ" sz="2800" dirty="0">
                <a:latin typeface="Times New Roman" panose="02020603050405020304" pitchFamily="18" charset="0"/>
                <a:ea typeface="Times New Roman" panose="02020603050405020304" pitchFamily="18" charset="0"/>
              </a:rPr>
              <a:t>Бу билан бирга шуни таъкидлаш жоизки, суд-иқтисодий экспертизаси имкониятларидан фойдаланиш тергов ва суд жараёнларида иқтисодиётга тааллуқли жиноий ишларни сифатли ва тўла очишга, фуқаролик ва хўжалик мулкий можароларни қонуний ҳал қилишга яқиндан ёрдам беради.</a:t>
            </a:r>
            <a:endParaRPr lang="ru-RU"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462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одним скругленным углом 5"/>
          <p:cNvSpPr/>
          <p:nvPr/>
        </p:nvSpPr>
        <p:spPr>
          <a:xfrm>
            <a:off x="6496344" y="1182264"/>
            <a:ext cx="4597479" cy="3699020"/>
          </a:xfrm>
          <a:prstGeom prst="round1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4400" dirty="0" smtClean="0">
                <a:solidFill>
                  <a:srgbClr val="7030A0"/>
                </a:solidFill>
                <a:latin typeface="Times New Roman" panose="02020603050405020304" pitchFamily="18" charset="0"/>
                <a:cs typeface="Times New Roman" panose="02020603050405020304" pitchFamily="18" charset="0"/>
              </a:rPr>
              <a:t>Эътиборингиз учун рахмат!</a:t>
            </a:r>
            <a:endParaRPr lang="ru-RU" sz="4400" dirty="0">
              <a:solidFill>
                <a:srgbClr val="7030A0"/>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147" y="1182264"/>
            <a:ext cx="4812949" cy="3699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33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87868" y="180975"/>
            <a:ext cx="5856051" cy="4338536"/>
          </a:xfrm>
          <a:prstGeom prst="rect">
            <a:avLst/>
          </a:prstGeom>
        </p:spPr>
      </p:pic>
      <p:pic>
        <p:nvPicPr>
          <p:cNvPr id="3" name="Рисунок 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255898" y="180975"/>
            <a:ext cx="5622588" cy="4338536"/>
          </a:xfrm>
          <a:prstGeom prst="rect">
            <a:avLst/>
          </a:prstGeom>
        </p:spPr>
      </p:pic>
      <p:sp>
        <p:nvSpPr>
          <p:cNvPr id="4" name="Горизонтальный свиток 3"/>
          <p:cNvSpPr/>
          <p:nvPr/>
        </p:nvSpPr>
        <p:spPr>
          <a:xfrm>
            <a:off x="259805" y="4338536"/>
            <a:ext cx="10250905" cy="2398295"/>
          </a:xfrm>
          <a:prstGeom prst="horizontalScroll">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0495" indent="342900" algn="just">
              <a:spcAft>
                <a:spcPts val="0"/>
              </a:spcAft>
            </a:pPr>
            <a:r>
              <a:rPr lang="uz-Cyrl-UZ" sz="2400" dirty="0">
                <a:solidFill>
                  <a:schemeClr val="bg1"/>
                </a:solidFill>
                <a:latin typeface="Times New Roman" panose="02020603050405020304" pitchFamily="18" charset="0"/>
                <a:ea typeface="Times New Roman" panose="02020603050405020304" pitchFamily="18" charset="0"/>
              </a:rPr>
              <a:t>Ўзбекистон ССР 1963 йил 14 августда 461-сонли Вазирлар Кенгашининг Қарорига мувофиқ, ўн уч эксперт-ҳисобчи таркибидаги ЎзССР Молия Вазирлиги қошидаги Давлат бухгалтерия экспертиза бюроси Тошкент суд-экспертиза илмий-тадқиқот институти бошқармасига топширилди. </a:t>
            </a:r>
            <a:endParaRPr lang="ru-RU" sz="2400" dirty="0">
              <a:solidFill>
                <a:schemeClr val="bg1"/>
              </a:solidFill>
              <a:effectLst/>
              <a:latin typeface="Times New Roman" panose="02020603050405020304" pitchFamily="18" charset="0"/>
              <a:ea typeface="Times New Roman" panose="02020603050405020304" pitchFamily="18" charset="0"/>
            </a:endParaRPr>
          </a:p>
        </p:txBody>
      </p:sp>
      <p:pic>
        <p:nvPicPr>
          <p:cNvPr id="5" name="Рисунок 4"/>
          <p:cNvPicPr>
            <a:picLocks noChangeAspect="1"/>
          </p:cNvPicPr>
          <p:nvPr/>
        </p:nvPicPr>
        <p:blipFill>
          <a:blip r:embed="rId5"/>
          <a:stretch>
            <a:fillRect/>
          </a:stretch>
        </p:blipFill>
        <p:spPr>
          <a:xfrm>
            <a:off x="10770314" y="4745134"/>
            <a:ext cx="1273559" cy="1126277"/>
          </a:xfrm>
          <a:prstGeom prst="rect">
            <a:avLst/>
          </a:prstGeom>
        </p:spPr>
      </p:pic>
    </p:spTree>
    <p:extLst>
      <p:ext uri="{BB962C8B-B14F-4D97-AF65-F5344CB8AC3E}">
        <p14:creationId xmlns:p14="http://schemas.microsoft.com/office/powerpoint/2010/main" val="287057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22031"/>
            <a:ext cx="4212492" cy="33389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Блок-схема: перфолента 2"/>
          <p:cNvSpPr/>
          <p:nvPr/>
        </p:nvSpPr>
        <p:spPr>
          <a:xfrm>
            <a:off x="1371600" y="3352800"/>
            <a:ext cx="10419349" cy="3609473"/>
          </a:xfrm>
          <a:prstGeom prst="flowChartPunchedTap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0495" indent="342900" algn="just">
              <a:spcAft>
                <a:spcPts val="0"/>
              </a:spcAft>
            </a:pPr>
            <a:endParaRPr lang="uz-Cyrl-UZ" dirty="0" smtClean="0">
              <a:solidFill>
                <a:schemeClr val="tx1"/>
              </a:solidFill>
              <a:latin typeface="Times New Roman" panose="02020603050405020304" pitchFamily="18" charset="0"/>
              <a:ea typeface="Times New Roman" panose="02020603050405020304" pitchFamily="18" charset="0"/>
            </a:endParaRPr>
          </a:p>
          <a:p>
            <a:pPr marR="150495" indent="342900" algn="just">
              <a:spcAft>
                <a:spcPts val="0"/>
              </a:spcAft>
            </a:pPr>
            <a:r>
              <a:rPr lang="uz-Cyrl-UZ" dirty="0" smtClean="0">
                <a:solidFill>
                  <a:schemeClr val="bg1"/>
                </a:solidFill>
                <a:latin typeface="Times New Roman" panose="02020603050405020304" pitchFamily="18" charset="0"/>
                <a:ea typeface="Times New Roman" panose="02020603050405020304" pitchFamily="18" charset="0"/>
              </a:rPr>
              <a:t>Амалиёт </a:t>
            </a:r>
            <a:r>
              <a:rPr lang="uz-Cyrl-UZ" dirty="0">
                <a:solidFill>
                  <a:schemeClr val="bg1"/>
                </a:solidFill>
                <a:latin typeface="Times New Roman" panose="02020603050405020304" pitchFamily="18" charset="0"/>
                <a:ea typeface="Times New Roman" panose="02020603050405020304" pitchFamily="18" charset="0"/>
              </a:rPr>
              <a:t>шуни кўрсатдики, Молия Вазирлиги тизимига қарашли суд-бухгалтерия экспертизасида ўзининг умумий йўналиши ва хусусиятига кўра етарлича шароитлар мавжуд бўлмаган, аксинча Тошкент суд-экспертиза илмий-тадқиқот институти (ТошСЭИТИ) таркибидаги суд-бухгалтерия экспертиза бўлими йўналиши муассасининг иш фаолиятига тўла мос келди. Шуни таъкидлаш жоизки, ҳужжатлар тадқиқоти соҳасида ишлаган ва ҳозирги пайтда ишлаётган суд-бухгалтерия экспертлари билан криминалистика экспертлари орасида чамбарчас ва самарали ҳамкорлик юзага келди, илмий фаолият билан шуғулланиш имконияти туғилиб, ўтказилган экспертизалар ва уларнинг илмий асосланиш сифати ошди. </a:t>
            </a:r>
            <a:endParaRPr lang="ru-RU" sz="1600" dirty="0">
              <a:solidFill>
                <a:schemeClr val="bg1"/>
              </a:solidFill>
              <a:effectLst/>
              <a:latin typeface="Times New Roman" panose="02020603050405020304" pitchFamily="18" charset="0"/>
              <a:ea typeface="Times New Roman" panose="02020603050405020304" pitchFamily="18" charset="0"/>
            </a:endParaRPr>
          </a:p>
        </p:txBody>
      </p:sp>
      <p:pic>
        <p:nvPicPr>
          <p:cNvPr id="1026" name="Рисунок 1" descr="C:\Documents and Settings\Admin\Рабочий стол\СЭЭ\P3290002 (копя) (копи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204" y="422031"/>
            <a:ext cx="5252426" cy="3338986"/>
          </a:xfrm>
          <a:prstGeom prst="rect">
            <a:avLst/>
          </a:prstGeom>
          <a:gradFill rotWithShape="1">
            <a:gsLst>
              <a:gs pos="0">
                <a:srgbClr val="FFFFFF">
                  <a:alpha val="48000"/>
                </a:srgbClr>
              </a:gs>
              <a:gs pos="100000">
                <a:srgbClr val="FFFFFF">
                  <a:gamma/>
                  <a:shade val="46275"/>
                  <a:invGamma/>
                </a:srgbClr>
              </a:gs>
            </a:gsLst>
            <a:lin ang="5400000" scaled="1"/>
          </a:gradFill>
          <a:ln w="3175">
            <a:solidFill>
              <a:srgbClr val="000000"/>
            </a:solidFill>
            <a:miter lim="800000"/>
            <a:headEnd/>
            <a:tailEnd/>
          </a:ln>
        </p:spPr>
      </p:pic>
    </p:spTree>
    <p:extLst>
      <p:ext uri="{BB962C8B-B14F-4D97-AF65-F5344CB8AC3E}">
        <p14:creationId xmlns:p14="http://schemas.microsoft.com/office/powerpoint/2010/main" val="22123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войная волна 2"/>
          <p:cNvSpPr/>
          <p:nvPr/>
        </p:nvSpPr>
        <p:spPr>
          <a:xfrm>
            <a:off x="368968" y="4780546"/>
            <a:ext cx="11518231" cy="1957137"/>
          </a:xfrm>
          <a:prstGeom prst="doubleWav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0495" indent="342900" algn="just">
              <a:spcAft>
                <a:spcPts val="0"/>
              </a:spcAft>
            </a:pPr>
            <a:r>
              <a:rPr lang="uz-Cyrl-UZ" sz="2400" dirty="0">
                <a:solidFill>
                  <a:schemeClr val="tx1"/>
                </a:solidFill>
                <a:latin typeface="Times New Roman" panose="02020603050405020304" pitchFamily="18" charset="0"/>
                <a:ea typeface="Times New Roman" panose="02020603050405020304" pitchFamily="18" charset="0"/>
              </a:rPr>
              <a:t>Х. Сулаймонова номидаги Республика суд экспертизаси марказининг Суд-иқтисодий экспертизаси бўлими иқтисодиёт соҳасидаги қонунбузарликларни аниқлаш ишларида узоқ вақтлардан бери суд ва тергов органларига самарали ёрдам бериб келмоқда.</a:t>
            </a:r>
            <a:endParaRPr lang="ru-RU" sz="2400" dirty="0">
              <a:solidFill>
                <a:schemeClr val="tx1"/>
              </a:solidFill>
              <a:effectLst/>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10036021" y="2646947"/>
            <a:ext cx="1653570" cy="1764631"/>
          </a:xfrm>
          <a:prstGeom prst="rect">
            <a:avLst/>
          </a:prstGeom>
        </p:spPr>
      </p:pic>
      <p:pic>
        <p:nvPicPr>
          <p:cNvPr id="2" name="Рисунок 1"/>
          <p:cNvPicPr>
            <a:picLocks noChangeAspect="1"/>
          </p:cNvPicPr>
          <p:nvPr/>
        </p:nvPicPr>
        <p:blipFill>
          <a:blip r:embed="rId3"/>
          <a:stretch>
            <a:fillRect/>
          </a:stretch>
        </p:blipFill>
        <p:spPr>
          <a:xfrm>
            <a:off x="368967" y="259686"/>
            <a:ext cx="9174044" cy="4397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329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Лента лицом вверх 1"/>
          <p:cNvSpPr/>
          <p:nvPr/>
        </p:nvSpPr>
        <p:spPr>
          <a:xfrm>
            <a:off x="144379" y="304799"/>
            <a:ext cx="11919283" cy="2229853"/>
          </a:xfrm>
          <a:prstGeom prst="ribbon2">
            <a:avLst>
              <a:gd name="adj1" fmla="val 19697"/>
              <a:gd name="adj2" fmla="val 75000"/>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2400" dirty="0">
                <a:solidFill>
                  <a:schemeClr val="bg1"/>
                </a:solidFill>
                <a:latin typeface="Times New Roman" panose="02020603050405020304" pitchFamily="18" charset="0"/>
                <a:ea typeface="Times New Roman" panose="02020603050405020304" pitchFamily="18" charset="0"/>
              </a:rPr>
              <a:t>Суд иқтисодий экспертизаси бўлимининг ташкил этилишида ҳамда иқтисодий йўналишдаги экспертизаларни ривожланишида ўзларининг бебаҳо ва улкан ҳиссаларини қўшган илк эксперт ходимлар десак муболаға бўлмайди. Булар албатта, СБЭ бўлимининг биринчи бўлим мудири </a:t>
            </a:r>
            <a:endParaRPr lang="ru-RU" sz="2400" dirty="0">
              <a:solidFill>
                <a:schemeClr val="bg1"/>
              </a:solidFill>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297" y="2534652"/>
            <a:ext cx="2582779" cy="312821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Блок-схема: перфолента 5"/>
          <p:cNvSpPr/>
          <p:nvPr/>
        </p:nvSpPr>
        <p:spPr>
          <a:xfrm>
            <a:off x="3031959" y="5823284"/>
            <a:ext cx="6513094" cy="914400"/>
          </a:xfrm>
          <a:prstGeom prst="flowChartPunchedTap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2400" dirty="0" smtClean="0">
                <a:solidFill>
                  <a:schemeClr val="tx1"/>
                </a:solidFill>
                <a:latin typeface="Times New Roman" panose="02020603050405020304" pitchFamily="18" charset="0"/>
                <a:ea typeface="Times New Roman" panose="02020603050405020304" pitchFamily="18" charset="0"/>
              </a:rPr>
              <a:t>Х.Х.Данияр-Ходжаев</a:t>
            </a:r>
            <a:endParaRPr lang="ru-RU" sz="2400" dirty="0">
              <a:solidFill>
                <a:schemeClr val="tx1"/>
              </a:solidFill>
            </a:endParaRPr>
          </a:p>
        </p:txBody>
      </p:sp>
      <p:pic>
        <p:nvPicPr>
          <p:cNvPr id="7" name="Рисунок 6"/>
          <p:cNvPicPr>
            <a:picLocks noChangeAspect="1"/>
          </p:cNvPicPr>
          <p:nvPr/>
        </p:nvPicPr>
        <p:blipFill>
          <a:blip r:embed="rId4"/>
          <a:stretch>
            <a:fillRect/>
          </a:stretch>
        </p:blipFill>
        <p:spPr>
          <a:xfrm>
            <a:off x="617347" y="3281500"/>
            <a:ext cx="1985568" cy="1916142"/>
          </a:xfrm>
          <a:prstGeom prst="rect">
            <a:avLst/>
          </a:prstGeom>
        </p:spPr>
      </p:pic>
      <p:pic>
        <p:nvPicPr>
          <p:cNvPr id="8" name="Рисунок 7"/>
          <p:cNvPicPr>
            <a:picLocks noChangeAspect="1"/>
          </p:cNvPicPr>
          <p:nvPr/>
        </p:nvPicPr>
        <p:blipFill>
          <a:blip r:embed="rId5"/>
          <a:stretch>
            <a:fillRect/>
          </a:stretch>
        </p:blipFill>
        <p:spPr>
          <a:xfrm>
            <a:off x="9522847" y="3281500"/>
            <a:ext cx="1963300" cy="1870494"/>
          </a:xfrm>
          <a:prstGeom prst="rect">
            <a:avLst/>
          </a:prstGeom>
        </p:spPr>
      </p:pic>
    </p:spTree>
    <p:extLst>
      <p:ext uri="{BB962C8B-B14F-4D97-AF65-F5344CB8AC3E}">
        <p14:creationId xmlns:p14="http://schemas.microsoft.com/office/powerpoint/2010/main" val="206473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19" y="445329"/>
            <a:ext cx="3373972" cy="510439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946" y="459892"/>
            <a:ext cx="3433011" cy="508983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5012" y="459892"/>
            <a:ext cx="3641556" cy="508983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Блок-схема: перфолента 4"/>
          <p:cNvSpPr/>
          <p:nvPr/>
        </p:nvSpPr>
        <p:spPr>
          <a:xfrm>
            <a:off x="208546" y="5629496"/>
            <a:ext cx="3705727" cy="804672"/>
          </a:xfrm>
          <a:prstGeom prst="flowChartPunchedTap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2800" dirty="0">
                <a:solidFill>
                  <a:schemeClr val="bg1"/>
                </a:solidFill>
                <a:latin typeface="Times New Roman" panose="02020603050405020304" pitchFamily="18" charset="0"/>
                <a:ea typeface="Times New Roman" panose="02020603050405020304" pitchFamily="18" charset="0"/>
              </a:rPr>
              <a:t>А.Абдусаттаров</a:t>
            </a:r>
            <a:endParaRPr lang="ru-RU" sz="2800" dirty="0">
              <a:solidFill>
                <a:schemeClr val="bg1"/>
              </a:solidFill>
            </a:endParaRPr>
          </a:p>
        </p:txBody>
      </p:sp>
      <p:sp>
        <p:nvSpPr>
          <p:cNvPr id="7" name="Блок-схема: перфолента 6"/>
          <p:cNvSpPr/>
          <p:nvPr/>
        </p:nvSpPr>
        <p:spPr>
          <a:xfrm>
            <a:off x="4042611" y="5629496"/>
            <a:ext cx="3689684" cy="804672"/>
          </a:xfrm>
          <a:prstGeom prst="flowChartPunchedTap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2800" dirty="0">
                <a:solidFill>
                  <a:schemeClr val="bg1"/>
                </a:solidFill>
                <a:latin typeface="Times New Roman" panose="02020603050405020304" pitchFamily="18" charset="0"/>
                <a:cs typeface="Times New Roman" panose="02020603050405020304" pitchFamily="18" charset="0"/>
              </a:rPr>
              <a:t>Н.А.Бочкарев</a:t>
            </a:r>
            <a:endParaRPr lang="ru-RU" sz="2800" dirty="0">
              <a:solidFill>
                <a:schemeClr val="bg1"/>
              </a:solidFill>
              <a:latin typeface="Times New Roman" panose="02020603050405020304" pitchFamily="18" charset="0"/>
              <a:cs typeface="Times New Roman" panose="02020603050405020304" pitchFamily="18" charset="0"/>
            </a:endParaRPr>
          </a:p>
        </p:txBody>
      </p:sp>
      <p:sp>
        <p:nvSpPr>
          <p:cNvPr id="8" name="Блок-схема: перфолента 7"/>
          <p:cNvSpPr/>
          <p:nvPr/>
        </p:nvSpPr>
        <p:spPr>
          <a:xfrm>
            <a:off x="7860633" y="5584376"/>
            <a:ext cx="4058651" cy="804672"/>
          </a:xfrm>
          <a:prstGeom prst="flowChartPunchedTap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2800" dirty="0">
                <a:solidFill>
                  <a:schemeClr val="bg1"/>
                </a:solidFill>
                <a:latin typeface="Times New Roman" panose="02020603050405020304" pitchFamily="18" charset="0"/>
                <a:ea typeface="Times New Roman" panose="02020603050405020304" pitchFamily="18" charset="0"/>
              </a:rPr>
              <a:t>В.Э.Малаков</a:t>
            </a:r>
            <a:endParaRPr lang="ru-RU" sz="2800" dirty="0">
              <a:solidFill>
                <a:schemeClr val="bg1"/>
              </a:solidFill>
            </a:endParaRPr>
          </a:p>
        </p:txBody>
      </p:sp>
    </p:spTree>
    <p:extLst>
      <p:ext uri="{BB962C8B-B14F-4D97-AF65-F5344CB8AC3E}">
        <p14:creationId xmlns:p14="http://schemas.microsoft.com/office/powerpoint/2010/main" val="280749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руглая лента лицом вниз 1"/>
          <p:cNvSpPr/>
          <p:nvPr/>
        </p:nvSpPr>
        <p:spPr>
          <a:xfrm>
            <a:off x="513347" y="128338"/>
            <a:ext cx="11325727" cy="1636294"/>
          </a:xfrm>
          <a:prstGeom prst="ellipseRibbon">
            <a:avLst>
              <a:gd name="adj1" fmla="val 30128"/>
              <a:gd name="adj2" fmla="val 59915"/>
              <a:gd name="adj3"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2800">
                <a:solidFill>
                  <a:schemeClr val="bg1"/>
                </a:solidFill>
                <a:latin typeface="Times New Roman" panose="02020603050405020304" pitchFamily="18" charset="0"/>
                <a:ea typeface="Times New Roman" panose="02020603050405020304" pitchFamily="18" charset="0"/>
              </a:rPr>
              <a:t>Улуғ Ватан Уруши иштирокчилари </a:t>
            </a:r>
            <a:endParaRPr lang="ru-RU" sz="2800">
              <a:solidFill>
                <a:schemeClr val="bg1"/>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347" y="2104805"/>
            <a:ext cx="3320716" cy="3862858"/>
          </a:xfrm>
          <a:prstGeom prst="rect">
            <a:avLst/>
          </a:prstGeom>
          <a:ln w="228600" cap="sq" cmpd="thickThin">
            <a:solidFill>
              <a:srgbClr val="000000"/>
            </a:solidFill>
            <a:prstDash val="solid"/>
            <a:miter lim="800000"/>
          </a:ln>
          <a:effectLst>
            <a:innerShdw blurRad="76200">
              <a:srgbClr val="000000"/>
            </a:innerShdw>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695" y="2104805"/>
            <a:ext cx="3080084" cy="3862858"/>
          </a:xfrm>
          <a:prstGeom prst="rect">
            <a:avLst/>
          </a:prstGeom>
          <a:ln w="228600" cap="sq" cmpd="thickThin">
            <a:solidFill>
              <a:srgbClr val="000000"/>
            </a:solidFill>
            <a:prstDash val="solid"/>
            <a:miter lim="800000"/>
          </a:ln>
          <a:effectLst>
            <a:innerShdw blurRad="76200">
              <a:srgbClr val="000000"/>
            </a:innerShdw>
          </a:effectLst>
        </p:spPr>
      </p:pic>
      <p:sp>
        <p:nvSpPr>
          <p:cNvPr id="6" name="Блок-схема: перфолента 5"/>
          <p:cNvSpPr/>
          <p:nvPr/>
        </p:nvSpPr>
        <p:spPr>
          <a:xfrm>
            <a:off x="272716" y="5694947"/>
            <a:ext cx="3709960" cy="1026695"/>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2800" dirty="0">
                <a:latin typeface="Times New Roman" panose="02020603050405020304" pitchFamily="18" charset="0"/>
                <a:ea typeface="Times New Roman" panose="02020603050405020304" pitchFamily="18" charset="0"/>
              </a:rPr>
              <a:t>Ш.А.Бибишев</a:t>
            </a:r>
            <a:endParaRPr lang="ru-RU" sz="2800" dirty="0"/>
          </a:p>
        </p:txBody>
      </p:sp>
      <p:pic>
        <p:nvPicPr>
          <p:cNvPr id="8" name="Рисунок 7"/>
          <p:cNvPicPr>
            <a:picLocks noChangeAspect="1"/>
          </p:cNvPicPr>
          <p:nvPr/>
        </p:nvPicPr>
        <p:blipFill>
          <a:blip r:embed="rId4"/>
          <a:stretch>
            <a:fillRect/>
          </a:stretch>
        </p:blipFill>
        <p:spPr>
          <a:xfrm>
            <a:off x="8305958" y="5694947"/>
            <a:ext cx="3761558" cy="1048603"/>
          </a:xfrm>
          <a:prstGeom prst="rect">
            <a:avLst/>
          </a:prstGeom>
        </p:spPr>
      </p:pic>
      <p:sp>
        <p:nvSpPr>
          <p:cNvPr id="12" name="Прямоугольник 11"/>
          <p:cNvSpPr/>
          <p:nvPr/>
        </p:nvSpPr>
        <p:spPr>
          <a:xfrm>
            <a:off x="9094349" y="5967663"/>
            <a:ext cx="2453942" cy="523220"/>
          </a:xfrm>
          <a:prstGeom prst="rect">
            <a:avLst/>
          </a:prstGeom>
        </p:spPr>
        <p:txBody>
          <a:bodyPr wrap="none">
            <a:spAutoFit/>
          </a:bodyPr>
          <a:lstStyle/>
          <a:p>
            <a:r>
              <a:rPr lang="uz-Cyrl-UZ" sz="2800" dirty="0">
                <a:latin typeface="Times New Roman" panose="02020603050405020304" pitchFamily="18" charset="0"/>
                <a:ea typeface="Times New Roman" panose="02020603050405020304" pitchFamily="18" charset="0"/>
              </a:rPr>
              <a:t>Ф.В.Литвишко</a:t>
            </a:r>
            <a:endParaRPr lang="ru-RU" sz="2800" dirty="0"/>
          </a:p>
        </p:txBody>
      </p:sp>
      <p:pic>
        <p:nvPicPr>
          <p:cNvPr id="9" name="Рисунок 8"/>
          <p:cNvPicPr>
            <a:picLocks noChangeAspect="1"/>
          </p:cNvPicPr>
          <p:nvPr/>
        </p:nvPicPr>
        <p:blipFill>
          <a:blip r:embed="rId5"/>
          <a:stretch>
            <a:fillRect/>
          </a:stretch>
        </p:blipFill>
        <p:spPr>
          <a:xfrm>
            <a:off x="4660563" y="2104805"/>
            <a:ext cx="3251199" cy="3862858"/>
          </a:xfrm>
          <a:prstGeom prst="rect">
            <a:avLst/>
          </a:prstGeom>
          <a:ln w="228600" cap="sq" cmpd="thickThin">
            <a:solidFill>
              <a:srgbClr val="000000"/>
            </a:solidFill>
            <a:prstDash val="solid"/>
            <a:miter lim="800000"/>
          </a:ln>
          <a:effectLst>
            <a:innerShdw blurRad="76200">
              <a:srgbClr val="000000"/>
            </a:innerShdw>
          </a:effectLst>
        </p:spPr>
      </p:pic>
      <p:pic>
        <p:nvPicPr>
          <p:cNvPr id="10" name="Рисунок 9"/>
          <p:cNvPicPr>
            <a:picLocks noChangeAspect="1"/>
          </p:cNvPicPr>
          <p:nvPr/>
        </p:nvPicPr>
        <p:blipFill>
          <a:blip r:embed="rId4"/>
          <a:stretch>
            <a:fillRect/>
          </a:stretch>
        </p:blipFill>
        <p:spPr>
          <a:xfrm>
            <a:off x="4336887" y="5673039"/>
            <a:ext cx="3761558" cy="1048603"/>
          </a:xfrm>
          <a:prstGeom prst="rect">
            <a:avLst/>
          </a:prstGeom>
        </p:spPr>
      </p:pic>
      <p:sp>
        <p:nvSpPr>
          <p:cNvPr id="15" name="Прямоугольник 14"/>
          <p:cNvSpPr/>
          <p:nvPr/>
        </p:nvSpPr>
        <p:spPr>
          <a:xfrm>
            <a:off x="5155168" y="5957638"/>
            <a:ext cx="1978298" cy="523220"/>
          </a:xfrm>
          <a:prstGeom prst="rect">
            <a:avLst/>
          </a:prstGeom>
        </p:spPr>
        <p:txBody>
          <a:bodyPr wrap="none">
            <a:spAutoFit/>
          </a:bodyPr>
          <a:lstStyle/>
          <a:p>
            <a:r>
              <a:rPr lang="uz-Cyrl-UZ" sz="2800" dirty="0">
                <a:latin typeface="Times New Roman" panose="02020603050405020304" pitchFamily="18" charset="0"/>
                <a:ea typeface="Times New Roman" panose="02020603050405020304" pitchFamily="18" charset="0"/>
                <a:cs typeface="Times New Roman" panose="02020603050405020304" pitchFamily="18" charset="0"/>
              </a:rPr>
              <a:t>Лексин Н.Р.</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128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руглая лента лицом вверх 1"/>
          <p:cNvSpPr/>
          <p:nvPr/>
        </p:nvSpPr>
        <p:spPr>
          <a:xfrm>
            <a:off x="352926" y="352926"/>
            <a:ext cx="11389895" cy="1122948"/>
          </a:xfrm>
          <a:prstGeom prst="ellipseRibbon2">
            <a:avLst>
              <a:gd name="adj1" fmla="val 26429"/>
              <a:gd name="adj2" fmla="val 59859"/>
              <a:gd name="adj3" fmla="val 12500"/>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2400" dirty="0">
                <a:solidFill>
                  <a:schemeClr val="bg1"/>
                </a:solidFill>
                <a:latin typeface="Times New Roman" panose="02020603050405020304" pitchFamily="18" charset="0"/>
                <a:ea typeface="Times New Roman" panose="02020603050405020304" pitchFamily="18" charset="0"/>
              </a:rPr>
              <a:t>Б</a:t>
            </a:r>
            <a:r>
              <a:rPr lang="uz-Cyrl-UZ" sz="2400" dirty="0" smtClean="0">
                <a:solidFill>
                  <a:schemeClr val="bg1"/>
                </a:solidFill>
                <a:latin typeface="Times New Roman" panose="02020603050405020304" pitchFamily="18" charset="0"/>
                <a:ea typeface="Times New Roman" panose="02020603050405020304" pitchFamily="18" charset="0"/>
              </a:rPr>
              <a:t>ўлимда </a:t>
            </a:r>
            <a:r>
              <a:rPr lang="uz-Cyrl-UZ" sz="2400" dirty="0">
                <a:solidFill>
                  <a:schemeClr val="bg1"/>
                </a:solidFill>
                <a:latin typeface="Times New Roman" panose="02020603050405020304" pitchFamily="18" charset="0"/>
                <a:ea typeface="Times New Roman" panose="02020603050405020304" pitchFamily="18" charset="0"/>
              </a:rPr>
              <a:t>узоқ йиллар сидқидилдан меҳнат </a:t>
            </a:r>
            <a:r>
              <a:rPr lang="uz-Cyrl-UZ" sz="2400" dirty="0" smtClean="0">
                <a:solidFill>
                  <a:schemeClr val="bg1"/>
                </a:solidFill>
                <a:latin typeface="Times New Roman" panose="02020603050405020304" pitchFamily="18" charset="0"/>
                <a:ea typeface="Times New Roman" panose="02020603050405020304" pitchFamily="18" charset="0"/>
              </a:rPr>
              <a:t>қилган </a:t>
            </a:r>
          </a:p>
          <a:p>
            <a:pPr algn="ctr"/>
            <a:r>
              <a:rPr lang="uz-Cyrl-UZ" sz="2400" dirty="0" smtClean="0">
                <a:solidFill>
                  <a:schemeClr val="bg1"/>
                </a:solidFill>
                <a:latin typeface="Times New Roman" panose="02020603050405020304" pitchFamily="18" charset="0"/>
                <a:ea typeface="Times New Roman" panose="02020603050405020304" pitchFamily="18" charset="0"/>
              </a:rPr>
              <a:t>эксперт-бухгалтерлар</a:t>
            </a:r>
            <a:r>
              <a:rPr lang="uz-Cyrl-UZ" dirty="0" smtClean="0">
                <a:solidFill>
                  <a:schemeClr val="bg1"/>
                </a:solidFill>
                <a:latin typeface="Times New Roman" panose="02020603050405020304" pitchFamily="18" charset="0"/>
                <a:ea typeface="Times New Roman" panose="02020603050405020304" pitchFamily="18" charset="0"/>
              </a:rPr>
              <a:t> </a:t>
            </a:r>
            <a:endParaRPr lang="ru-RU" dirty="0">
              <a:solidFill>
                <a:schemeClr val="bg1"/>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87" y="2089069"/>
            <a:ext cx="2021430" cy="3172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5220" y="2089069"/>
            <a:ext cx="2041879" cy="3172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3903" y="2068075"/>
            <a:ext cx="2084977" cy="3172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Рисунок 10"/>
          <p:cNvPicPr>
            <a:picLocks noChangeAspect="1"/>
          </p:cNvPicPr>
          <p:nvPr/>
        </p:nvPicPr>
        <p:blipFill>
          <a:blip r:embed="rId5"/>
          <a:stretch>
            <a:fillRect/>
          </a:stretch>
        </p:blipFill>
        <p:spPr>
          <a:xfrm>
            <a:off x="352926" y="5537210"/>
            <a:ext cx="2339689" cy="932769"/>
          </a:xfrm>
          <a:prstGeom prst="rect">
            <a:avLst/>
          </a:prstGeom>
        </p:spPr>
      </p:pic>
      <p:pic>
        <p:nvPicPr>
          <p:cNvPr id="12" name="Рисунок 11"/>
          <p:cNvPicPr>
            <a:picLocks noChangeAspect="1"/>
          </p:cNvPicPr>
          <p:nvPr/>
        </p:nvPicPr>
        <p:blipFill>
          <a:blip r:embed="rId5"/>
          <a:stretch>
            <a:fillRect/>
          </a:stretch>
        </p:blipFill>
        <p:spPr>
          <a:xfrm>
            <a:off x="3232489" y="5537208"/>
            <a:ext cx="2287004" cy="932769"/>
          </a:xfrm>
          <a:prstGeom prst="rect">
            <a:avLst/>
          </a:prstGeom>
        </p:spPr>
      </p:pic>
      <p:pic>
        <p:nvPicPr>
          <p:cNvPr id="13" name="Рисунок 12"/>
          <p:cNvPicPr>
            <a:picLocks noChangeAspect="1"/>
          </p:cNvPicPr>
          <p:nvPr/>
        </p:nvPicPr>
        <p:blipFill>
          <a:blip r:embed="rId5"/>
          <a:stretch>
            <a:fillRect/>
          </a:stretch>
        </p:blipFill>
        <p:spPr>
          <a:xfrm>
            <a:off x="6349126" y="5519383"/>
            <a:ext cx="2054530" cy="932769"/>
          </a:xfrm>
          <a:prstGeom prst="rect">
            <a:avLst/>
          </a:prstGeom>
        </p:spPr>
      </p:pic>
      <p:pic>
        <p:nvPicPr>
          <p:cNvPr id="14" name="Рисунок 13"/>
          <p:cNvPicPr>
            <a:picLocks noChangeAspect="1"/>
          </p:cNvPicPr>
          <p:nvPr/>
        </p:nvPicPr>
        <p:blipFill>
          <a:blip r:embed="rId5"/>
          <a:stretch>
            <a:fillRect/>
          </a:stretch>
        </p:blipFill>
        <p:spPr>
          <a:xfrm>
            <a:off x="9129453" y="5519384"/>
            <a:ext cx="2613368" cy="932769"/>
          </a:xfrm>
          <a:prstGeom prst="rect">
            <a:avLst/>
          </a:prstGeom>
        </p:spPr>
      </p:pic>
      <p:sp>
        <p:nvSpPr>
          <p:cNvPr id="15" name="Прямоугольник 14"/>
          <p:cNvSpPr/>
          <p:nvPr/>
        </p:nvSpPr>
        <p:spPr>
          <a:xfrm>
            <a:off x="474637" y="5772761"/>
            <a:ext cx="2217979" cy="461665"/>
          </a:xfrm>
          <a:prstGeom prst="rect">
            <a:avLst/>
          </a:prstGeom>
        </p:spPr>
        <p:txBody>
          <a:bodyPr wrap="none">
            <a:spAutoFit/>
          </a:bodyPr>
          <a:lstStyle/>
          <a:p>
            <a:r>
              <a:rPr lang="uz-Cyrl-UZ" sz="2400" dirty="0" smtClean="0">
                <a:solidFill>
                  <a:schemeClr val="bg1"/>
                </a:solidFill>
                <a:latin typeface="Times New Roman" panose="02020603050405020304" pitchFamily="18" charset="0"/>
                <a:ea typeface="Times New Roman" panose="02020603050405020304" pitchFamily="18" charset="0"/>
              </a:rPr>
              <a:t>Х.Х.Багдашкин</a:t>
            </a:r>
            <a:endParaRPr lang="ru-RU" sz="2400" dirty="0">
              <a:solidFill>
                <a:schemeClr val="bg1"/>
              </a:solidFill>
            </a:endParaRPr>
          </a:p>
        </p:txBody>
      </p:sp>
      <p:sp>
        <p:nvSpPr>
          <p:cNvPr id="17" name="Прямоугольник 16"/>
          <p:cNvSpPr/>
          <p:nvPr/>
        </p:nvSpPr>
        <p:spPr>
          <a:xfrm>
            <a:off x="3244056" y="5772761"/>
            <a:ext cx="2329587" cy="461665"/>
          </a:xfrm>
          <a:prstGeom prst="rect">
            <a:avLst/>
          </a:prstGeom>
        </p:spPr>
        <p:txBody>
          <a:bodyPr wrap="square">
            <a:spAutoFit/>
          </a:bodyPr>
          <a:lstStyle/>
          <a:p>
            <a:r>
              <a:rPr lang="uz-Cyrl-UZ" sz="2400" dirty="0">
                <a:solidFill>
                  <a:schemeClr val="bg1"/>
                </a:solidFill>
                <a:latin typeface="Times New Roman" panose="02020603050405020304" pitchFamily="18" charset="0"/>
                <a:ea typeface="Times New Roman" panose="02020603050405020304" pitchFamily="18" charset="0"/>
              </a:rPr>
              <a:t>Н.П.Силантьева</a:t>
            </a:r>
            <a:endParaRPr lang="ru-RU" sz="2400" dirty="0">
              <a:solidFill>
                <a:schemeClr val="bg1"/>
              </a:solidFill>
            </a:endParaRPr>
          </a:p>
        </p:txBody>
      </p:sp>
      <p:sp>
        <p:nvSpPr>
          <p:cNvPr id="18" name="Прямоугольник 17"/>
          <p:cNvSpPr/>
          <p:nvPr/>
        </p:nvSpPr>
        <p:spPr>
          <a:xfrm>
            <a:off x="6571033" y="5658137"/>
            <a:ext cx="2053072" cy="461666"/>
          </a:xfrm>
          <a:prstGeom prst="rect">
            <a:avLst/>
          </a:prstGeom>
        </p:spPr>
        <p:txBody>
          <a:bodyPr wrap="square">
            <a:spAutoFit/>
          </a:bodyPr>
          <a:lstStyle/>
          <a:p>
            <a:r>
              <a:rPr lang="uz-Cyrl-UZ" sz="2400" dirty="0">
                <a:solidFill>
                  <a:schemeClr val="bg1"/>
                </a:solidFill>
                <a:latin typeface="Times New Roman" panose="02020603050405020304" pitchFamily="18" charset="0"/>
                <a:ea typeface="Times New Roman" panose="02020603050405020304" pitchFamily="18" charset="0"/>
              </a:rPr>
              <a:t>К.Ахмедов</a:t>
            </a:r>
            <a:endParaRPr lang="ru-RU" sz="2400" dirty="0">
              <a:solidFill>
                <a:schemeClr val="bg1"/>
              </a:solidFill>
            </a:endParaRPr>
          </a:p>
        </p:txBody>
      </p:sp>
      <p:sp>
        <p:nvSpPr>
          <p:cNvPr id="19" name="Прямоугольник 18"/>
          <p:cNvSpPr/>
          <p:nvPr/>
        </p:nvSpPr>
        <p:spPr>
          <a:xfrm>
            <a:off x="9183603" y="5707431"/>
            <a:ext cx="2613368" cy="461665"/>
          </a:xfrm>
          <a:prstGeom prst="rect">
            <a:avLst/>
          </a:prstGeom>
        </p:spPr>
        <p:txBody>
          <a:bodyPr wrap="square">
            <a:spAutoFit/>
          </a:bodyPr>
          <a:lstStyle/>
          <a:p>
            <a:r>
              <a:rPr lang="uz-Cyrl-UZ" sz="2400" dirty="0" smtClean="0">
                <a:solidFill>
                  <a:schemeClr val="bg1"/>
                </a:solidFill>
              </a:rPr>
              <a:t>С.М.Пеньковская</a:t>
            </a:r>
            <a:endParaRPr lang="ru-RU" sz="2400" dirty="0">
              <a:solidFill>
                <a:schemeClr val="bg1"/>
              </a:solidFill>
            </a:endParaRPr>
          </a:p>
        </p:txBody>
      </p:sp>
      <p:pic>
        <p:nvPicPr>
          <p:cNvPr id="1027" name="Picture 3" descr="Пеньковская С"/>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9272585" y="2068075"/>
            <a:ext cx="2059811" cy="3172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85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500" y="1837807"/>
            <a:ext cx="2804382" cy="3176290"/>
          </a:xfrm>
          <a:prstGeom prst="rect">
            <a:avLst/>
          </a:prstGeom>
          <a:ln w="228600" cap="sq" cmpd="thickThin">
            <a:solidFill>
              <a:srgbClr val="000000"/>
            </a:solidFill>
            <a:prstDash val="solid"/>
            <a:miter lim="800000"/>
          </a:ln>
          <a:effectLst>
            <a:innerShdw blurRad="76200">
              <a:srgbClr val="000000"/>
            </a:innerShdw>
          </a:effectLst>
        </p:spPr>
      </p:pic>
      <p:sp>
        <p:nvSpPr>
          <p:cNvPr id="3" name="Прямоугольник с двумя скругленными противолежащими углами 2"/>
          <p:cNvSpPr/>
          <p:nvPr/>
        </p:nvSpPr>
        <p:spPr>
          <a:xfrm>
            <a:off x="609600" y="224589"/>
            <a:ext cx="11197389" cy="818148"/>
          </a:xfrm>
          <a:prstGeom prst="round2Diag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2400" dirty="0">
                <a:solidFill>
                  <a:srgbClr val="0070C0"/>
                </a:solidFill>
                <a:latin typeface="Times New Roman" panose="02020603050405020304" pitchFamily="18" charset="0"/>
                <a:ea typeface="Times New Roman" panose="02020603050405020304" pitchFamily="18" charset="0"/>
              </a:rPr>
              <a:t>Суд-бухгалтерия экспертизанинг минтақавий </a:t>
            </a:r>
            <a:r>
              <a:rPr lang="uz-Cyrl-UZ" sz="2400" dirty="0" smtClean="0">
                <a:solidFill>
                  <a:srgbClr val="0070C0"/>
                </a:solidFill>
                <a:latin typeface="Times New Roman" panose="02020603050405020304" pitchFamily="18" charset="0"/>
                <a:ea typeface="Times New Roman" panose="02020603050405020304" pitchFamily="18" charset="0"/>
              </a:rPr>
              <a:t>бўлинмаларида </a:t>
            </a:r>
            <a:r>
              <a:rPr lang="uz-Cyrl-UZ" sz="2400" dirty="0" smtClean="0">
                <a:solidFill>
                  <a:srgbClr val="0070C0"/>
                </a:solidFill>
              </a:rPr>
              <a:t>хизмат қилган мутахассислар </a:t>
            </a:r>
            <a:endParaRPr lang="ru-RU" sz="2400" dirty="0">
              <a:solidFill>
                <a:srgbClr val="0070C0"/>
              </a:solidFill>
            </a:endParaRPr>
          </a:p>
        </p:txBody>
      </p:sp>
      <p:pic>
        <p:nvPicPr>
          <p:cNvPr id="4" name="Рисунок 3"/>
          <p:cNvPicPr>
            <a:picLocks noChangeAspect="1"/>
          </p:cNvPicPr>
          <p:nvPr/>
        </p:nvPicPr>
        <p:blipFill>
          <a:blip r:embed="rId3"/>
          <a:stretch>
            <a:fillRect/>
          </a:stretch>
        </p:blipFill>
        <p:spPr>
          <a:xfrm>
            <a:off x="842765" y="1837806"/>
            <a:ext cx="2622330" cy="3176292"/>
          </a:xfrm>
          <a:prstGeom prst="rect">
            <a:avLst/>
          </a:prstGeom>
          <a:ln w="228600" cap="sq" cmpd="thickThin">
            <a:solidFill>
              <a:srgbClr val="000000"/>
            </a:solidFill>
            <a:prstDash val="solid"/>
            <a:miter lim="800000"/>
          </a:ln>
          <a:effectLst>
            <a:innerShdw blurRad="76200">
              <a:srgbClr val="000000"/>
            </a:innerShdw>
          </a:effectLst>
        </p:spPr>
      </p:pic>
      <p:pic>
        <p:nvPicPr>
          <p:cNvPr id="5" name="Рисунок 4"/>
          <p:cNvPicPr>
            <a:picLocks noChangeAspect="1"/>
          </p:cNvPicPr>
          <p:nvPr/>
        </p:nvPicPr>
        <p:blipFill>
          <a:blip r:embed="rId4"/>
          <a:stretch>
            <a:fillRect/>
          </a:stretch>
        </p:blipFill>
        <p:spPr>
          <a:xfrm>
            <a:off x="8732287" y="1837806"/>
            <a:ext cx="2616948" cy="3176291"/>
          </a:xfrm>
          <a:prstGeom prst="rect">
            <a:avLst/>
          </a:prstGeom>
          <a:ln w="228600" cap="sq" cmpd="thickThin">
            <a:solidFill>
              <a:srgbClr val="000000"/>
            </a:solidFill>
            <a:prstDash val="solid"/>
            <a:miter lim="800000"/>
          </a:ln>
          <a:effectLst>
            <a:innerShdw blurRad="76200">
              <a:srgbClr val="000000"/>
            </a:innerShdw>
          </a:effectLst>
        </p:spPr>
      </p:pic>
      <p:sp>
        <p:nvSpPr>
          <p:cNvPr id="6" name="Прямоугольник 5"/>
          <p:cNvSpPr/>
          <p:nvPr/>
        </p:nvSpPr>
        <p:spPr>
          <a:xfrm>
            <a:off x="609600" y="5384051"/>
            <a:ext cx="3080083" cy="85023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2400" dirty="0">
                <a:solidFill>
                  <a:srgbClr val="0070C0"/>
                </a:solidFill>
                <a:latin typeface="Times New Roman" panose="02020603050405020304" pitchFamily="18" charset="0"/>
                <a:ea typeface="Times New Roman" panose="02020603050405020304" pitchFamily="18" charset="0"/>
              </a:rPr>
              <a:t>В.П.Шибалов (Самарқанд бўлими)</a:t>
            </a:r>
            <a:endParaRPr lang="ru-RU" sz="2400" dirty="0">
              <a:solidFill>
                <a:srgbClr val="0070C0"/>
              </a:solidFill>
            </a:endParaRPr>
          </a:p>
        </p:txBody>
      </p:sp>
      <p:sp>
        <p:nvSpPr>
          <p:cNvPr id="7" name="Блок-схема: процесс 6"/>
          <p:cNvSpPr/>
          <p:nvPr/>
        </p:nvSpPr>
        <p:spPr>
          <a:xfrm>
            <a:off x="4539916" y="5384051"/>
            <a:ext cx="3080084" cy="850231"/>
          </a:xfrm>
          <a:prstGeom prst="flowChartProces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2400" dirty="0" smtClean="0">
                <a:solidFill>
                  <a:srgbClr val="0070C0"/>
                </a:solidFill>
                <a:latin typeface="Times New Roman" panose="02020603050405020304" pitchFamily="18" charset="0"/>
                <a:cs typeface="Times New Roman" panose="02020603050405020304" pitchFamily="18" charset="0"/>
              </a:rPr>
              <a:t>Ф.К.Валиев</a:t>
            </a:r>
          </a:p>
          <a:p>
            <a:pPr algn="ctr"/>
            <a:r>
              <a:rPr lang="uz-Cyrl-UZ" sz="2400" dirty="0" smtClean="0">
                <a:solidFill>
                  <a:srgbClr val="0070C0"/>
                </a:solidFill>
                <a:latin typeface="Times New Roman" panose="02020603050405020304" pitchFamily="18" charset="0"/>
                <a:cs typeface="Times New Roman" panose="02020603050405020304" pitchFamily="18" charset="0"/>
              </a:rPr>
              <a:t>(Самарқанд бўлими)</a:t>
            </a:r>
            <a:endParaRPr lang="ru-RU" sz="2400" dirty="0">
              <a:solidFill>
                <a:srgbClr val="0070C0"/>
              </a:solidFill>
              <a:latin typeface="Times New Roman" panose="02020603050405020304" pitchFamily="18" charset="0"/>
              <a:cs typeface="Times New Roman" panose="02020603050405020304" pitchFamily="18" charset="0"/>
            </a:endParaRPr>
          </a:p>
        </p:txBody>
      </p:sp>
      <p:sp>
        <p:nvSpPr>
          <p:cNvPr id="8" name="Блок-схема: процесс 7"/>
          <p:cNvSpPr/>
          <p:nvPr/>
        </p:nvSpPr>
        <p:spPr>
          <a:xfrm>
            <a:off x="8732287" y="5384051"/>
            <a:ext cx="2616948" cy="850231"/>
          </a:xfrm>
          <a:prstGeom prst="flowChartProces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2400" dirty="0">
                <a:solidFill>
                  <a:srgbClr val="0070C0"/>
                </a:solidFill>
                <a:latin typeface="Times New Roman" panose="02020603050405020304" pitchFamily="18" charset="0"/>
                <a:ea typeface="Times New Roman" panose="02020603050405020304" pitchFamily="18" charset="0"/>
              </a:rPr>
              <a:t>А.Н.Сафаров (Фарғона бўлими)</a:t>
            </a:r>
            <a:endParaRPr lang="ru-RU" sz="2400" dirty="0">
              <a:solidFill>
                <a:srgbClr val="0070C0"/>
              </a:solidFill>
            </a:endParaRPr>
          </a:p>
        </p:txBody>
      </p:sp>
    </p:spTree>
    <p:extLst>
      <p:ext uri="{BB962C8B-B14F-4D97-AF65-F5344CB8AC3E}">
        <p14:creationId xmlns:p14="http://schemas.microsoft.com/office/powerpoint/2010/main" val="144787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docProps/app.xml><?xml version="1.0" encoding="utf-8"?>
<Properties xmlns="http://schemas.openxmlformats.org/officeDocument/2006/extended-properties" xmlns:vt="http://schemas.openxmlformats.org/officeDocument/2006/docPropsVTypes">
  <Template>TM10001114[[fn=Галерея]]</Template>
  <TotalTime>463</TotalTime>
  <Words>577</Words>
  <Application>Microsoft Office PowerPoint</Application>
  <PresentationFormat>Широкоэкранный</PresentationFormat>
  <Paragraphs>37</Paragraphs>
  <Slides>17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17</vt:i4>
      </vt:variant>
    </vt:vector>
  </HeadingPairs>
  <TitlesOfParts>
    <vt:vector size="21" baseType="lpstr">
      <vt:lpstr>Arial</vt:lpstr>
      <vt:lpstr>Rockwell</vt:lpstr>
      <vt:lpstr>Times New Roman</vt:lpstr>
      <vt:lpstr>Gallery</vt:lpstr>
      <vt:lpstr>ЎЗБЕКИСТОН РЕСПУБЛИКАСИ АДЛИЯ ВАЗИРЛИГИ Х. СУЛАЙМОНОВА НОМИДАГИ РЕСПУБЛИКА СУД ЭКСПЕРТИЗА МАРКАЗИНИНГ СУД-ИҚТИСОДИЙ ЭКСПЕРТИЗАСИ БЎЛИМИ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ЎЗБЕКИСТОН РЕСПУБЛИКАСИ АДЛИЯ ВАЗИРЛИГИ Х. СУЛАЙМОНОВА НОМИДАГИ РЕСПУБЛИКА СУД ЭКСПЕРТИЗА МАРКАЗИНИНГ СУД-ИҚТИСОДИЙ ЭКСПЕРТИЗАСИ БЎЛИМИ</dc:title>
  <dc:creator>Sagdullaeva Sayyora Abduvaxidovna</dc:creator>
  <cp:lastModifiedBy>Sagdullaeva Sayyora Abduvaxidovna</cp:lastModifiedBy>
  <cp:revision>38</cp:revision>
  <dcterms:created xsi:type="dcterms:W3CDTF">2021-06-18T07:09:08Z</dcterms:created>
  <dcterms:modified xsi:type="dcterms:W3CDTF">2021-06-21T07:33:48Z</dcterms:modified>
</cp:coreProperties>
</file>